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15DA-D92A-4DB1-B496-44E6DE0FEE70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61F3-C424-4D91-A285-5D6F8DE1B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18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15DA-D92A-4DB1-B496-44E6DE0FEE70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61F3-C424-4D91-A285-5D6F8DE1B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35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15DA-D92A-4DB1-B496-44E6DE0FEE70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61F3-C424-4D91-A285-5D6F8DE1B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15DA-D92A-4DB1-B496-44E6DE0FEE70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61F3-C424-4D91-A285-5D6F8DE1B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76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15DA-D92A-4DB1-B496-44E6DE0FEE70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61F3-C424-4D91-A285-5D6F8DE1B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44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15DA-D92A-4DB1-B496-44E6DE0FEE70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61F3-C424-4D91-A285-5D6F8DE1B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36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15DA-D92A-4DB1-B496-44E6DE0FEE70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61F3-C424-4D91-A285-5D6F8DE1B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87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15DA-D92A-4DB1-B496-44E6DE0FEE70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61F3-C424-4D91-A285-5D6F8DE1B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37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15DA-D92A-4DB1-B496-44E6DE0FEE70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61F3-C424-4D91-A285-5D6F8DE1B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588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15DA-D92A-4DB1-B496-44E6DE0FEE70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61F3-C424-4D91-A285-5D6F8DE1B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727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15DA-D92A-4DB1-B496-44E6DE0FEE70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61F3-C424-4D91-A285-5D6F8DE1B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5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115DA-D92A-4DB1-B496-44E6DE0FEE70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361F3-C424-4D91-A285-5D6F8DE1B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51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96734" y="309442"/>
            <a:ext cx="18010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Καρδιολογία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553863"/>
              </p:ext>
            </p:extLst>
          </p:nvPr>
        </p:nvGraphicFramePr>
        <p:xfrm>
          <a:off x="695460" y="858142"/>
          <a:ext cx="10715223" cy="5105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362">
                  <a:extLst>
                    <a:ext uri="{9D8B030D-6E8A-4147-A177-3AD203B41FA5}">
                      <a16:colId xmlns:a16="http://schemas.microsoft.com/office/drawing/2014/main" val="2682537200"/>
                    </a:ext>
                  </a:extLst>
                </a:gridCol>
                <a:gridCol w="499977">
                  <a:extLst>
                    <a:ext uri="{9D8B030D-6E8A-4147-A177-3AD203B41FA5}">
                      <a16:colId xmlns:a16="http://schemas.microsoft.com/office/drawing/2014/main" val="1082296320"/>
                    </a:ext>
                  </a:extLst>
                </a:gridCol>
                <a:gridCol w="4952557">
                  <a:extLst>
                    <a:ext uri="{9D8B030D-6E8A-4147-A177-3AD203B41FA5}">
                      <a16:colId xmlns:a16="http://schemas.microsoft.com/office/drawing/2014/main" val="2132835435"/>
                    </a:ext>
                  </a:extLst>
                </a:gridCol>
                <a:gridCol w="771249">
                  <a:extLst>
                    <a:ext uri="{9D8B030D-6E8A-4147-A177-3AD203B41FA5}">
                      <a16:colId xmlns:a16="http://schemas.microsoft.com/office/drawing/2014/main" val="1220870946"/>
                    </a:ext>
                  </a:extLst>
                </a:gridCol>
                <a:gridCol w="1507039">
                  <a:extLst>
                    <a:ext uri="{9D8B030D-6E8A-4147-A177-3AD203B41FA5}">
                      <a16:colId xmlns:a16="http://schemas.microsoft.com/office/drawing/2014/main" val="370056306"/>
                    </a:ext>
                  </a:extLst>
                </a:gridCol>
                <a:gridCol w="1507039">
                  <a:extLst>
                    <a:ext uri="{9D8B030D-6E8A-4147-A177-3AD203B41FA5}">
                      <a16:colId xmlns:a16="http://schemas.microsoft.com/office/drawing/2014/main" val="2102351899"/>
                    </a:ext>
                  </a:extLst>
                </a:gridCol>
              </a:tblGrid>
              <a:tr h="997668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Κατηγορία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Κωδικός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Περιγραφή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Βαρύτητα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Αμοιβή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Συνολική Αμοιβή Περιστατικού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40856265"/>
                  </a:ext>
                </a:extLst>
              </a:tr>
              <a:tr h="2270991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Πρώτη επίσκεψη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99203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Office or other outpatient visit for the evaluation and management of a new patient, which requires these 3 key components: A detailed history; A detailed examination; Medical decision making of low complexity.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Counseling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and/or coordination of care with other providers or agencies are provided consistent with the nature of the problem(s) and the patient's and/or family's needs. Usually, the presenting problem(s) are of moderate severity. Physicians typically spend 30 minutes face-to-face with the patient and/or family.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52.50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172.50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63546376"/>
                  </a:ext>
                </a:extLst>
              </a:tr>
              <a:tr h="6648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Electrocardiogram, routine ECG with at least 12 leads; with interpretation and report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15.00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99156425"/>
                  </a:ext>
                </a:extLst>
              </a:tr>
              <a:tr h="117222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Τεστ Κοπώσεως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Cardiovascular stress test using maximal or submaximal treadmill or bicycle exercise, continuous electrocardiographic monitoring, and/or pharmacological stress; with physician supervision, with interpretation and report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105.00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65803459"/>
                  </a:ext>
                </a:extLst>
              </a:tr>
            </a:tbl>
          </a:graphicData>
        </a:graphic>
      </p:graphicFrame>
      <p:pic>
        <p:nvPicPr>
          <p:cNvPr id="1026" name="Picture 1" descr="cid:image001.jpg@01D497A4.7E919D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9125" y="6112424"/>
            <a:ext cx="756745" cy="4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7511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30958" y="418807"/>
            <a:ext cx="4876799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l-G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Γυναικολογία- Μαιευτική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901568"/>
              </p:ext>
            </p:extLst>
          </p:nvPr>
        </p:nvGraphicFramePr>
        <p:xfrm>
          <a:off x="772732" y="880470"/>
          <a:ext cx="10895527" cy="5082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3744">
                  <a:extLst>
                    <a:ext uri="{9D8B030D-6E8A-4147-A177-3AD203B41FA5}">
                      <a16:colId xmlns:a16="http://schemas.microsoft.com/office/drawing/2014/main" val="1833320330"/>
                    </a:ext>
                  </a:extLst>
                </a:gridCol>
                <a:gridCol w="855774">
                  <a:extLst>
                    <a:ext uri="{9D8B030D-6E8A-4147-A177-3AD203B41FA5}">
                      <a16:colId xmlns:a16="http://schemas.microsoft.com/office/drawing/2014/main" val="3724790251"/>
                    </a:ext>
                  </a:extLst>
                </a:gridCol>
                <a:gridCol w="4278872">
                  <a:extLst>
                    <a:ext uri="{9D8B030D-6E8A-4147-A177-3AD203B41FA5}">
                      <a16:colId xmlns:a16="http://schemas.microsoft.com/office/drawing/2014/main" val="387295301"/>
                    </a:ext>
                  </a:extLst>
                </a:gridCol>
                <a:gridCol w="1270450">
                  <a:extLst>
                    <a:ext uri="{9D8B030D-6E8A-4147-A177-3AD203B41FA5}">
                      <a16:colId xmlns:a16="http://schemas.microsoft.com/office/drawing/2014/main" val="3349966563"/>
                    </a:ext>
                  </a:extLst>
                </a:gridCol>
                <a:gridCol w="1506828">
                  <a:extLst>
                    <a:ext uri="{9D8B030D-6E8A-4147-A177-3AD203B41FA5}">
                      <a16:colId xmlns:a16="http://schemas.microsoft.com/office/drawing/2014/main" val="4190632650"/>
                    </a:ext>
                  </a:extLst>
                </a:gridCol>
                <a:gridCol w="1609859">
                  <a:extLst>
                    <a:ext uri="{9D8B030D-6E8A-4147-A177-3AD203B41FA5}">
                      <a16:colId xmlns:a16="http://schemas.microsoft.com/office/drawing/2014/main" val="3299229421"/>
                    </a:ext>
                  </a:extLst>
                </a:gridCol>
              </a:tblGrid>
              <a:tr h="88083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Κατηγορία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Κωδικός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Περιγραφή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Βαρύτητα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Αμοιβή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Συνολική Αμοιβή Περιστατικού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58333068"/>
                  </a:ext>
                </a:extLst>
              </a:tr>
              <a:tr h="213478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Πρώτη</a:t>
                      </a:r>
                      <a:r>
                        <a:rPr lang="el-GR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Επίσκεψη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99203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Office or other outpatient visit for the evaluation and management of a new patient, which requires these 3 key components: A detailed history; A detailed examination; Medical decision making of low complexity.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Counseling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and/or coordination of care with other providers or agencies are provided consistent with the nature of the problem(s) and the patient's and/or family's needs. Usually, the presenting problem(s) are of moderate severity. Physicians typically spend 30 minutes face-to-face with the patient and/or family.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52.50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€110</a:t>
                      </a:r>
                    </a:p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57180375"/>
                  </a:ext>
                </a:extLst>
              </a:tr>
              <a:tr h="118598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Προληπτική Ιατρική Εξέταση</a:t>
                      </a:r>
                      <a:b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Τέστ Παπανικολάου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1013831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 comprehensive preventive medicine evaluation and management of an individual including an age and gender appropriate history, examination,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counseling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/anticipatory guidance/risk factor reduction interventions, and the ordering of laboratory/diagnostic procedures, new patient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34.50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39275206"/>
                  </a:ext>
                </a:extLst>
              </a:tr>
              <a:tr h="88083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Υπέρηχος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76830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Ultrasound, transvaginal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24.00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5595436"/>
                  </a:ext>
                </a:extLst>
              </a:tr>
            </a:tbl>
          </a:graphicData>
        </a:graphic>
      </p:graphicFrame>
      <p:pic>
        <p:nvPicPr>
          <p:cNvPr id="7" name="Picture 1" descr="cid:image001.jpg@01D497A4.7E919D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1514" y="6294066"/>
            <a:ext cx="756745" cy="4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572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58993" y="232445"/>
            <a:ext cx="24962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Γαστρεντερολογία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712557"/>
              </p:ext>
            </p:extLst>
          </p:nvPr>
        </p:nvGraphicFramePr>
        <p:xfrm>
          <a:off x="463637" y="777239"/>
          <a:ext cx="10947044" cy="5381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422">
                  <a:extLst>
                    <a:ext uri="{9D8B030D-6E8A-4147-A177-3AD203B41FA5}">
                      <a16:colId xmlns:a16="http://schemas.microsoft.com/office/drawing/2014/main" val="2089933448"/>
                    </a:ext>
                  </a:extLst>
                </a:gridCol>
                <a:gridCol w="953720">
                  <a:extLst>
                    <a:ext uri="{9D8B030D-6E8A-4147-A177-3AD203B41FA5}">
                      <a16:colId xmlns:a16="http://schemas.microsoft.com/office/drawing/2014/main" val="931527468"/>
                    </a:ext>
                  </a:extLst>
                </a:gridCol>
                <a:gridCol w="5180858">
                  <a:extLst>
                    <a:ext uri="{9D8B030D-6E8A-4147-A177-3AD203B41FA5}">
                      <a16:colId xmlns:a16="http://schemas.microsoft.com/office/drawing/2014/main" val="1634865231"/>
                    </a:ext>
                  </a:extLst>
                </a:gridCol>
                <a:gridCol w="955250">
                  <a:extLst>
                    <a:ext uri="{9D8B030D-6E8A-4147-A177-3AD203B41FA5}">
                      <a16:colId xmlns:a16="http://schemas.microsoft.com/office/drawing/2014/main" val="2198655597"/>
                    </a:ext>
                  </a:extLst>
                </a:gridCol>
                <a:gridCol w="1168397">
                  <a:extLst>
                    <a:ext uri="{9D8B030D-6E8A-4147-A177-3AD203B41FA5}">
                      <a16:colId xmlns:a16="http://schemas.microsoft.com/office/drawing/2014/main" val="3911144745"/>
                    </a:ext>
                  </a:extLst>
                </a:gridCol>
                <a:gridCol w="1168397">
                  <a:extLst>
                    <a:ext uri="{9D8B030D-6E8A-4147-A177-3AD203B41FA5}">
                      <a16:colId xmlns:a16="http://schemas.microsoft.com/office/drawing/2014/main" val="773214380"/>
                    </a:ext>
                  </a:extLst>
                </a:gridCol>
              </a:tblGrid>
              <a:tr h="7373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Κατηγορία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Κωδικός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Περιγραφή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Βαρύτητα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Αμοιβή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ανά Πράξη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Συνολική Αμοιβή Περιστατικού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34915403"/>
                  </a:ext>
                </a:extLst>
              </a:tr>
              <a:tr h="165359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Πρώτη επίσκεψη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Office or other outpatient visit for the evaluation and management of a new patient, which requires these 3 key components: A detailed history; A detailed examination; Medical decision making of low complexity.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Counseling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and/or coordination of care with other providers or agencies are provided consistent with the nature of the problem(s) and the patient's and/or family's needs. Usually, the presenting problem(s) are of moderate severity. Physicians typically spend 30 minutes face-to-face with the patient and/or family.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€52.50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€52.50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22682959"/>
                  </a:ext>
                </a:extLst>
              </a:tr>
              <a:tr h="386366">
                <a:tc>
                  <a:txBody>
                    <a:bodyPr/>
                    <a:lstStyle/>
                    <a:p>
                      <a:pPr algn="ctr" fontAlgn="ctr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1285284"/>
                  </a:ext>
                </a:extLst>
              </a:tr>
              <a:tr h="73917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Επιπρόσθετη επίσκεψη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99213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Office or other outpatient visit for the evaluation and management of an established patient, which requires at least 2 of these 3 key components: An expanded problem focused history; An expanded problem focused examination; Medical decision making of low complexity. </a:t>
                      </a:r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Counseling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coordination of care with other providers or agencies are provided consistent with the nature of the problem(s) and the patient's and/or family's needs. Usually, the presenting problem(s) are of low to moderate severity. Physicians typically spend 15 minutes face-to-face with the patient and/or family.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€30.00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€345.00</a:t>
                      </a:r>
                    </a:p>
                    <a:p>
                      <a:pPr algn="ctr"/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8207294"/>
                  </a:ext>
                </a:extLst>
              </a:tr>
              <a:tr h="526102"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/>
                        <a:t>Κολονοσκόπηση</a:t>
                      </a:r>
                      <a:endParaRPr lang="en-GB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Colonoscopy, flexible; with biopsy, single or multiple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€315.00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899433"/>
                  </a:ext>
                </a:extLst>
              </a:tr>
              <a:tr h="737367"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/>
                        <a:t>Σύνολο</a:t>
                      </a:r>
                      <a:endParaRPr lang="en-GB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€3</a:t>
                      </a:r>
                      <a:r>
                        <a:rPr lang="el-GR" sz="1200" b="1" dirty="0"/>
                        <a:t>97,5</a:t>
                      </a:r>
                      <a:endParaRPr lang="en-GB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616565"/>
                  </a:ext>
                </a:extLst>
              </a:tr>
            </a:tbl>
          </a:graphicData>
        </a:graphic>
      </p:graphicFrame>
      <p:pic>
        <p:nvPicPr>
          <p:cNvPr id="7" name="Picture 1" descr="cid:image001.jpg@01D497A4.7E919D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9413" y="6440776"/>
            <a:ext cx="756745" cy="4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5510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99613" y="70228"/>
            <a:ext cx="21500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>
                <a:solidFill>
                  <a:srgbClr val="000000"/>
                </a:solidFill>
                <a:latin typeface="Arial" panose="020B0604020202020204" pitchFamily="34" charset="0"/>
              </a:rPr>
              <a:t>Ενδοκρινολογία</a:t>
            </a:r>
            <a:endParaRPr lang="en-GB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260514"/>
              </p:ext>
            </p:extLst>
          </p:nvPr>
        </p:nvGraphicFramePr>
        <p:xfrm>
          <a:off x="540913" y="592427"/>
          <a:ext cx="11140227" cy="5619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1932">
                  <a:extLst>
                    <a:ext uri="{9D8B030D-6E8A-4147-A177-3AD203B41FA5}">
                      <a16:colId xmlns:a16="http://schemas.microsoft.com/office/drawing/2014/main" val="2664397940"/>
                    </a:ext>
                  </a:extLst>
                </a:gridCol>
                <a:gridCol w="644773">
                  <a:extLst>
                    <a:ext uri="{9D8B030D-6E8A-4147-A177-3AD203B41FA5}">
                      <a16:colId xmlns:a16="http://schemas.microsoft.com/office/drawing/2014/main" val="2258791807"/>
                    </a:ext>
                  </a:extLst>
                </a:gridCol>
                <a:gridCol w="5074596">
                  <a:extLst>
                    <a:ext uri="{9D8B030D-6E8A-4147-A177-3AD203B41FA5}">
                      <a16:colId xmlns:a16="http://schemas.microsoft.com/office/drawing/2014/main" val="3700130805"/>
                    </a:ext>
                  </a:extLst>
                </a:gridCol>
                <a:gridCol w="1087457">
                  <a:extLst>
                    <a:ext uri="{9D8B030D-6E8A-4147-A177-3AD203B41FA5}">
                      <a16:colId xmlns:a16="http://schemas.microsoft.com/office/drawing/2014/main" val="471499977"/>
                    </a:ext>
                  </a:extLst>
                </a:gridCol>
                <a:gridCol w="1309866">
                  <a:extLst>
                    <a:ext uri="{9D8B030D-6E8A-4147-A177-3AD203B41FA5}">
                      <a16:colId xmlns:a16="http://schemas.microsoft.com/office/drawing/2014/main" val="3662522208"/>
                    </a:ext>
                  </a:extLst>
                </a:gridCol>
                <a:gridCol w="1411603">
                  <a:extLst>
                    <a:ext uri="{9D8B030D-6E8A-4147-A177-3AD203B41FA5}">
                      <a16:colId xmlns:a16="http://schemas.microsoft.com/office/drawing/2014/main" val="2391889545"/>
                    </a:ext>
                  </a:extLst>
                </a:gridCol>
              </a:tblGrid>
              <a:tr h="55371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Κατηγορία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Κωδικός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Περιγραφή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Βαρύτητα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Αμοιβή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Συνολική Αμοιβή Περιστατικού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0756686"/>
                  </a:ext>
                </a:extLst>
              </a:tr>
              <a:tr h="118433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Πρώτη επίσκεψη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99203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Office or other outpatient visit for the evaluation and management of a new patient, which requires these 3 key components: A detailed history; A detailed examination; Medical decision making of low complexity. </a:t>
                      </a:r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Counseling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and/or coordination of care with other providers or agencies are provided consistent with the nature of the problem(s) and the patient's and/or family's needs. Usually, the presenting problem(s) are of moderate severity. Physicians typically spend 30 minutes face-to-face with the patient and/or family.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52.50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€105.00</a:t>
                      </a:r>
                    </a:p>
                    <a:p>
                      <a:pPr algn="ctr" fontAlgn="ctr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91925963"/>
                  </a:ext>
                </a:extLst>
              </a:tr>
              <a:tr h="338382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Υπερηχογράφημα θυρεοειδούς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76536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Ultrasound, soft tissues of head and neck (</a:t>
                      </a:r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thyroid, parathyroid, parotid), real time with image documentation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49.50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5957837"/>
                  </a:ext>
                </a:extLst>
              </a:tr>
              <a:tr h="420735"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4653204"/>
                  </a:ext>
                </a:extLst>
              </a:tr>
              <a:tr h="1353528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Επιπρόσθετη επίσκεψη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99213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Office or other outpatient visit for the evaluation and management of an established patient, which requires at least 2 of these 3 key components: An expanded problem focused history; An expanded problem focused examination; Medical decision making of low complexity. </a:t>
                      </a:r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Counseling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coordination of care with other providers or agencies are provided consistent with the nature of the problem(s) and the patient's and/or family's needs. Usually, the presenting problem(s) are of low to moderate severity. Physicians typically spend 15 minutes face-to-face with the patient and/or family.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30.00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€172.50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0433642"/>
                  </a:ext>
                </a:extLst>
              </a:tr>
              <a:tr h="118433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Αναρρόφηση λεπτής βελόνης (FNA) όζων θυρεοειδούς (ανά όζον)</a:t>
                      </a:r>
                      <a:b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Αναρρόφηση λεπτής βελόνης (FNA) λεμφαδένων λαιμού για καρκίνο θυρεοειδούς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Fine needle aspiration; without imaging guidance (per nodule)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142.50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6867930"/>
                  </a:ext>
                </a:extLst>
              </a:tr>
              <a:tr h="584539">
                <a:tc>
                  <a:txBody>
                    <a:bodyPr/>
                    <a:lstStyle/>
                    <a:p>
                      <a:pPr algn="ctr"/>
                      <a:r>
                        <a:rPr lang="el-G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Σύνολο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r>
                        <a:rPr lang="el-G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277</a:t>
                      </a:r>
                      <a:r>
                        <a:rPr lang="en-GB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.50</a:t>
                      </a:r>
                    </a:p>
                    <a:p>
                      <a:pPr algn="ctr"/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4909296"/>
                  </a:ext>
                </a:extLst>
              </a:tr>
            </a:tbl>
          </a:graphicData>
        </a:graphic>
      </p:graphicFrame>
      <p:pic>
        <p:nvPicPr>
          <p:cNvPr id="7" name="Picture 1" descr="cid:image001.jpg@01D497A4.7E919D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1818" y="6428987"/>
            <a:ext cx="756745" cy="4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2873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865</Words>
  <Application>Microsoft Office PowerPoint</Application>
  <PresentationFormat>Widescreen</PresentationFormat>
  <Paragraphs>104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Loukia Michael</dc:creator>
  <cp:lastModifiedBy>Margarita Kyriakou</cp:lastModifiedBy>
  <cp:revision>22</cp:revision>
  <dcterms:created xsi:type="dcterms:W3CDTF">2019-05-21T04:45:57Z</dcterms:created>
  <dcterms:modified xsi:type="dcterms:W3CDTF">2019-05-23T09:32:26Z</dcterms:modified>
</cp:coreProperties>
</file>